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2"/>
  </p:notesMasterIdLst>
  <p:sldIdLst>
    <p:sldId id="256" r:id="rId2"/>
    <p:sldId id="257" r:id="rId3"/>
    <p:sldId id="261" r:id="rId4"/>
    <p:sldId id="266" r:id="rId5"/>
    <p:sldId id="267" r:id="rId6"/>
    <p:sldId id="268" r:id="rId7"/>
    <p:sldId id="269" r:id="rId8"/>
    <p:sldId id="270" r:id="rId9"/>
    <p:sldId id="262" r:id="rId10"/>
    <p:sldId id="260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E88"/>
    <a:srgbClr val="FFD966"/>
    <a:srgbClr val="F5AF89"/>
    <a:srgbClr val="FFFFFF"/>
    <a:srgbClr val="F7CAB6"/>
    <a:srgbClr val="E47339"/>
    <a:srgbClr val="79A64B"/>
    <a:srgbClr val="6E9FD7"/>
    <a:srgbClr val="99CCFF"/>
    <a:srgbClr val="E9F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15812-576E-4486-BDFD-E12A61995452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7779E-0E98-410A-A135-53941C4B47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68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7779E-0E98-410A-A135-53941C4B478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31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7779E-0E98-410A-A135-53941C4B478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918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7779E-0E98-410A-A135-53941C4B478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93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7779E-0E98-410A-A135-53941C4B47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139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7779E-0E98-410A-A135-53941C4B47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4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793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19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94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07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12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270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2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864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34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5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8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17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4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3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12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18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33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2C2C46-73AD-409B-870C-2E6394C799E4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BCFACB-10ED-4426-952D-41BBD5BCA6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524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66989" y="1257963"/>
            <a:ext cx="8734300" cy="3575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5705" y="2082881"/>
            <a:ext cx="54393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機器學習與實作</a:t>
            </a:r>
            <a:r>
              <a:rPr lang="en-US" altLang="zh-TW" sz="4400" dirty="0" smtClean="0">
                <a:ln w="0"/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-HW2</a:t>
            </a:r>
            <a:endParaRPr lang="zh-TW" altLang="en-US" sz="2400" b="0" cap="none" spc="0" dirty="0">
              <a:ln w="0"/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19200" y="5727809"/>
            <a:ext cx="367280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200" dirty="0" smtClean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電子四甲</a:t>
            </a:r>
            <a:endParaRPr lang="en-US" altLang="zh-TW" sz="3200" dirty="0">
              <a:ln w="0"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200" b="0" cap="none" spc="0" dirty="0" smtClean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C108112136</a:t>
            </a:r>
            <a:r>
              <a:rPr lang="zh-TW" altLang="en-US" sz="3200" b="0" cap="none" spc="0" dirty="0" smtClean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 洪正翰</a:t>
            </a:r>
            <a:endParaRPr lang="zh-TW" altLang="en-US" sz="1600" b="0" cap="none" spc="0" dirty="0">
              <a:ln w="0"/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24292" y="3191744"/>
            <a:ext cx="7802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遊戲名稱</a:t>
            </a:r>
            <a:r>
              <a:rPr lang="en-US" altLang="zh-TW" sz="4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貪食蛇</a:t>
            </a:r>
            <a:r>
              <a:rPr lang="en-US" altLang="zh-TW" sz="4400" dirty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(snake game)</a:t>
            </a:r>
            <a:endParaRPr lang="zh-TW" altLang="en-US" sz="2400" b="0" cap="none" spc="0" dirty="0">
              <a:ln w="0"/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1028" name="Picture 4" descr="Retro Snake Game Icon&quot; Greeting Card for Sale by AaronIsBack | Redbub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100000" l="17600" r="82000">
                        <a14:foregroundMark x1="52933" y1="21100" x2="51600" y2="29200"/>
                        <a14:foregroundMark x1="22533" y1="65800" x2="22533" y2="65800"/>
                        <a14:foregroundMark x1="37600" y1="74700" x2="37600" y2="74700"/>
                        <a14:foregroundMark x1="62800" y1="76000" x2="62800" y2="76000"/>
                        <a14:foregroundMark x1="72000" y1="75300" x2="72000" y2="75300"/>
                        <a14:foregroundMark x1="79467" y1="87100" x2="79467" y2="87100"/>
                        <a14:foregroundMark x1="58267" y1="95000" x2="58267" y2="95000"/>
                        <a14:foregroundMark x1="40800" y1="96700" x2="40800" y2="96700"/>
                        <a14:foregroundMark x1="80400" y1="55600" x2="80400" y2="55600"/>
                        <a14:foregroundMark x1="45333" y1="53300" x2="45333" y2="53300"/>
                        <a14:foregroundMark x1="68133" y1="35000" x2="68133" y2="35000"/>
                        <a14:backgroundMark x1="26667" y1="10500" x2="32400" y2="2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233257" y="2679335"/>
            <a:ext cx="2536065" cy="3381421"/>
          </a:xfrm>
          <a:prstGeom prst="rect">
            <a:avLst/>
          </a:prstGeom>
          <a:noFill/>
          <a:effectLst>
            <a:glow rad="127000">
              <a:srgbClr val="C0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tro Snake Game Icon&quot; Greeting Card for Sale by AaronIsBack | Redbub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100000" l="17600" r="82000">
                        <a14:foregroundMark x1="52933" y1="21100" x2="51600" y2="29200"/>
                        <a14:foregroundMark x1="22533" y1="65800" x2="22533" y2="65800"/>
                        <a14:foregroundMark x1="37600" y1="74700" x2="37600" y2="74700"/>
                        <a14:foregroundMark x1="62800" y1="76000" x2="62800" y2="76000"/>
                        <a14:foregroundMark x1="72000" y1="75300" x2="72000" y2="75300"/>
                        <a14:foregroundMark x1="79467" y1="87100" x2="79467" y2="87100"/>
                        <a14:foregroundMark x1="58267" y1="95000" x2="58267" y2="95000"/>
                        <a14:foregroundMark x1="40800" y1="96700" x2="40800" y2="96700"/>
                        <a14:foregroundMark x1="80400" y1="55600" x2="80400" y2="55600"/>
                        <a14:foregroundMark x1="45333" y1="53300" x2="45333" y2="53300"/>
                        <a14:foregroundMark x1="68133" y1="35000" x2="68133" y2="35000"/>
                        <a14:backgroundMark x1="26667" y1="10500" x2="32400" y2="2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90177" y="86829"/>
            <a:ext cx="2536065" cy="3381421"/>
          </a:xfrm>
          <a:prstGeom prst="rect">
            <a:avLst/>
          </a:prstGeom>
          <a:noFill/>
          <a:effectLst>
            <a:glow rad="127000">
              <a:srgbClr val="FFC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92394" y="2819026"/>
            <a:ext cx="829960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1600" dirty="0" smtClean="0"/>
              <a:t>https://towardsdatascience.com/how-to-teach-an-ai-to-play-games-deep-reinforcement-learning-28f9b920440a</a:t>
            </a:r>
            <a:endParaRPr lang="en-US" altLang="zh-TW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1600" dirty="0"/>
              <a:t>https://github.com/maurock/snake-g</a:t>
            </a:r>
            <a:r>
              <a:rPr lang="zh-TW" altLang="en-US" sz="1600" dirty="0" smtClean="0"/>
              <a:t>a</a:t>
            </a:r>
            <a:endParaRPr lang="en-US" altLang="zh-TW" sz="16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sz="1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1600" dirty="0"/>
              <a:t>https://allaboutdataanalysis.medium.com/%E8%B3%87%E6%96%99%E5%88%86%E6%9E%90%E7%B6%93%E5%85%B8%E6%A8%A1%E5%9E%8B-%E8%B2%9D%E8%91%89%E6%96%AF%E7%90%86%E8%AB%96-10%E5%88%86%E9%90%98%E8%AC%9B%E6%B8%85%E6%A5%9A-313df7c97ea9</a:t>
            </a:r>
            <a:endParaRPr lang="en-US" altLang="zh-TW" sz="1600" dirty="0" smtClean="0"/>
          </a:p>
          <a:p>
            <a:endParaRPr lang="zh-TW" altLang="en-US" sz="1600" dirty="0"/>
          </a:p>
          <a:p>
            <a:endParaRPr lang="en-US" altLang="zh-TW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278422" y="5272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4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2354" y="731766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422" y="4393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遊戲說明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6013" y="836308"/>
            <a:ext cx="11277225" cy="120032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貪食蛇藉由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向左</a:t>
            </a:r>
            <a:r>
              <a:rPr lang="en-US" altLang="zh-TW" sz="24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向右</a:t>
            </a:r>
            <a:r>
              <a:rPr lang="en-US" altLang="zh-TW" sz="24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直走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三種方向進行移動。當吃到食物時，會讓自己增大一格並且</a:t>
            </a:r>
            <a:r>
              <a:rPr lang="zh-TW" altLang="en-US" sz="24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增加分數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，若是接觸到四周牆壁或是自己的身體時，則會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結束遊戲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32" y="2019355"/>
            <a:ext cx="8305373" cy="458464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677407" y="1943101"/>
            <a:ext cx="4579893" cy="4660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88658" y="326150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貪食蛇    寶石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25761" y="518810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牆壁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204401" y="3724146"/>
            <a:ext cx="371823" cy="407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V="1">
            <a:off x="4983447" y="3694342"/>
            <a:ext cx="244555" cy="2337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652346" y="5155250"/>
            <a:ext cx="573415" cy="2516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3426687" y="5644947"/>
            <a:ext cx="61971" cy="5469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21063" y="619185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遊戲情形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9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422" y="52728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特徵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類別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75151" y="945086"/>
            <a:ext cx="6216162" cy="2396298"/>
            <a:chOff x="4862146" y="131857"/>
            <a:chExt cx="6216162" cy="2510473"/>
          </a:xfrm>
        </p:grpSpPr>
        <p:sp>
          <p:nvSpPr>
            <p:cNvPr id="11" name="圓角矩形 10"/>
            <p:cNvSpPr/>
            <p:nvPr/>
          </p:nvSpPr>
          <p:spPr>
            <a:xfrm>
              <a:off x="4862146" y="131857"/>
              <a:ext cx="6216162" cy="25104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088831" y="137604"/>
              <a:ext cx="5762791" cy="2418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分為</a:t>
              </a:r>
              <a:r>
                <a: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</a:t>
              </a: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大項，共</a:t>
              </a:r>
              <a:r>
                <a:rPr lang="en-US" altLang="zh-TW" sz="2400" dirty="0" smtClean="0">
                  <a:solidFill>
                    <a:srgbClr val="C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</a:t>
              </a:r>
              <a:r>
                <a:rPr lang="zh-TW" altLang="en-US" sz="2400" dirty="0" smtClean="0">
                  <a:solidFill>
                    <a:srgbClr val="C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種特徵</a:t>
              </a: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輸入</a:t>
              </a:r>
              <a:r>
                <a: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如果蛇附近存在危險</a:t>
              </a:r>
              <a:r>
                <a: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……</a:t>
              </a: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左、右、前</a:t>
              </a:r>
              <a:endPara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如果蛇可任意移動</a:t>
              </a:r>
              <a:r>
                <a: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……</a:t>
              </a: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上、下、左、右</a:t>
              </a:r>
              <a:endPara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如果食物位於旁邊</a:t>
              </a:r>
              <a:r>
                <a: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……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上、下、左、右</a:t>
              </a:r>
              <a:endPara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035611" y="684076"/>
            <a:ext cx="4568890" cy="5632311"/>
            <a:chOff x="64656" y="717483"/>
            <a:chExt cx="4437005" cy="5632311"/>
          </a:xfrm>
        </p:grpSpPr>
        <p:grpSp>
          <p:nvGrpSpPr>
            <p:cNvPr id="17" name="群組 16"/>
            <p:cNvGrpSpPr/>
            <p:nvPr/>
          </p:nvGrpSpPr>
          <p:grpSpPr>
            <a:xfrm>
              <a:off x="64656" y="717483"/>
              <a:ext cx="4437005" cy="5632311"/>
              <a:chOff x="64656" y="717483"/>
              <a:chExt cx="4437005" cy="5632311"/>
            </a:xfrm>
          </p:grpSpPr>
          <p:sp>
            <p:nvSpPr>
              <p:cNvPr id="57" name="圓角矩形 56"/>
              <p:cNvSpPr/>
              <p:nvPr/>
            </p:nvSpPr>
            <p:spPr>
              <a:xfrm>
                <a:off x="64656" y="759050"/>
                <a:ext cx="4437005" cy="551574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78422" y="717483"/>
                <a:ext cx="3985847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分為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3</a:t>
                </a:r>
                <a:r>
                  <a:rPr lang="zh-TW" altLang="en-US" sz="2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大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項，共</a:t>
                </a:r>
                <a:r>
                  <a:rPr lang="en-US" altLang="zh-TW" sz="2400" dirty="0" smtClean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5</a:t>
                </a:r>
                <a:r>
                  <a:rPr lang="zh-TW" altLang="en-US" sz="2400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種</a:t>
                </a:r>
                <a:r>
                  <a:rPr lang="zh-TW" altLang="en-US" sz="2400" dirty="0" smtClean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類別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輸出</a:t>
                </a:r>
                <a:r>
                  <a:rPr lang="en-US" altLang="zh-TW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貪食蛇繼續向前移動</a:t>
                </a:r>
                <a:endPara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貪食蛇向左移動</a:t>
                </a:r>
                <a:endParaRPr lang="en-US" altLang="zh-TW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貪</a:t>
                </a:r>
                <a:r>
                  <a:rPr lang="zh-TW" altLang="en-US" sz="2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食蛇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向右移動</a:t>
                </a:r>
                <a:endPara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493819" y="2229732"/>
              <a:ext cx="1216042" cy="361918"/>
              <a:chOff x="2493819" y="2179782"/>
              <a:chExt cx="1551704" cy="461818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2493819" y="2179782"/>
                <a:ext cx="1163778" cy="461818"/>
                <a:chOff x="2493819" y="2179782"/>
                <a:chExt cx="1163778" cy="461818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2493819" y="2179782"/>
                  <a:ext cx="387926" cy="46181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2881745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3269671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53" name="矩形 52"/>
              <p:cNvSpPr/>
              <p:nvPr/>
            </p:nvSpPr>
            <p:spPr>
              <a:xfrm>
                <a:off x="3657597" y="2179782"/>
                <a:ext cx="387926" cy="46181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9" name="直線單箭頭接點 18"/>
            <p:cNvCxnSpPr/>
            <p:nvPr/>
          </p:nvCxnSpPr>
          <p:spPr>
            <a:xfrm flipH="1">
              <a:off x="1577592" y="2410691"/>
              <a:ext cx="8330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903372" y="3700415"/>
              <a:ext cx="1216042" cy="733039"/>
              <a:chOff x="903372" y="3700415"/>
              <a:chExt cx="1216042" cy="733039"/>
            </a:xfrm>
          </p:grpSpPr>
          <p:cxnSp>
            <p:nvCxnSpPr>
              <p:cNvPr id="45" name="直線單箭頭接點 44"/>
              <p:cNvCxnSpPr/>
              <p:nvPr/>
            </p:nvCxnSpPr>
            <p:spPr>
              <a:xfrm flipH="1">
                <a:off x="1055367" y="4111833"/>
                <a:ext cx="10" cy="3216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>
              <a:xfrm>
                <a:off x="903372" y="3700415"/>
                <a:ext cx="1216042" cy="361918"/>
                <a:chOff x="2493819" y="2179782"/>
                <a:chExt cx="1551704" cy="461818"/>
              </a:xfrm>
            </p:grpSpPr>
            <p:grpSp>
              <p:nvGrpSpPr>
                <p:cNvPr id="47" name="群組 46"/>
                <p:cNvGrpSpPr/>
                <p:nvPr/>
              </p:nvGrpSpPr>
              <p:grpSpPr>
                <a:xfrm>
                  <a:off x="2493819" y="2179782"/>
                  <a:ext cx="1163778" cy="461818"/>
                  <a:chOff x="2493819" y="2179782"/>
                  <a:chExt cx="1163778" cy="461818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>
                    <a:off x="2493819" y="2179782"/>
                    <a:ext cx="387926" cy="461818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2881745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3269671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48" name="矩形 47"/>
                <p:cNvSpPr/>
                <p:nvPr/>
              </p:nvSpPr>
              <p:spPr>
                <a:xfrm>
                  <a:off x="3657597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</p:grpSp>
        <p:grpSp>
          <p:nvGrpSpPr>
            <p:cNvPr id="21" name="群組 20"/>
            <p:cNvGrpSpPr/>
            <p:nvPr/>
          </p:nvGrpSpPr>
          <p:grpSpPr>
            <a:xfrm flipV="1">
              <a:off x="888521" y="5352056"/>
              <a:ext cx="1216042" cy="733039"/>
              <a:chOff x="903372" y="3700415"/>
              <a:chExt cx="1216042" cy="733039"/>
            </a:xfrm>
          </p:grpSpPr>
          <p:cxnSp>
            <p:nvCxnSpPr>
              <p:cNvPr id="38" name="直線單箭頭接點 37"/>
              <p:cNvCxnSpPr/>
              <p:nvPr/>
            </p:nvCxnSpPr>
            <p:spPr>
              <a:xfrm flipH="1">
                <a:off x="1055367" y="4111833"/>
                <a:ext cx="10" cy="3216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/>
              <p:cNvGrpSpPr/>
              <p:nvPr/>
            </p:nvGrpSpPr>
            <p:grpSpPr>
              <a:xfrm>
                <a:off x="903372" y="3700415"/>
                <a:ext cx="1216042" cy="361918"/>
                <a:chOff x="2493819" y="2179782"/>
                <a:chExt cx="1551704" cy="461818"/>
              </a:xfrm>
            </p:grpSpPr>
            <p:grpSp>
              <p:nvGrpSpPr>
                <p:cNvPr id="40" name="群組 39"/>
                <p:cNvGrpSpPr/>
                <p:nvPr/>
              </p:nvGrpSpPr>
              <p:grpSpPr>
                <a:xfrm>
                  <a:off x="2493819" y="2179782"/>
                  <a:ext cx="1163778" cy="461818"/>
                  <a:chOff x="2493819" y="2179782"/>
                  <a:chExt cx="1163778" cy="461818"/>
                </a:xfrm>
              </p:grpSpPr>
              <p:sp>
                <p:nvSpPr>
                  <p:cNvPr id="42" name="矩形 41"/>
                  <p:cNvSpPr/>
                  <p:nvPr/>
                </p:nvSpPr>
                <p:spPr>
                  <a:xfrm>
                    <a:off x="2493819" y="2179782"/>
                    <a:ext cx="387926" cy="461818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2881745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3269671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41" name="矩形 40"/>
                <p:cNvSpPr/>
                <p:nvPr/>
              </p:nvSpPr>
              <p:spPr>
                <a:xfrm>
                  <a:off x="3657597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</p:grpSp>
        <p:grpSp>
          <p:nvGrpSpPr>
            <p:cNvPr id="22" name="群組 21"/>
            <p:cNvGrpSpPr/>
            <p:nvPr/>
          </p:nvGrpSpPr>
          <p:grpSpPr>
            <a:xfrm rot="16200000">
              <a:off x="3164350" y="3618787"/>
              <a:ext cx="1216042" cy="733039"/>
              <a:chOff x="903372" y="3700415"/>
              <a:chExt cx="1216042" cy="733039"/>
            </a:xfrm>
          </p:grpSpPr>
          <p:cxnSp>
            <p:nvCxnSpPr>
              <p:cNvPr id="31" name="直線單箭頭接點 30"/>
              <p:cNvCxnSpPr/>
              <p:nvPr/>
            </p:nvCxnSpPr>
            <p:spPr>
              <a:xfrm flipH="1">
                <a:off x="1055367" y="4111833"/>
                <a:ext cx="10" cy="3216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>
              <a:xfrm>
                <a:off x="903372" y="3700415"/>
                <a:ext cx="1216042" cy="361918"/>
                <a:chOff x="2493819" y="2179782"/>
                <a:chExt cx="1551704" cy="461818"/>
              </a:xfrm>
            </p:grpSpPr>
            <p:grpSp>
              <p:nvGrpSpPr>
                <p:cNvPr id="33" name="群組 32"/>
                <p:cNvGrpSpPr/>
                <p:nvPr/>
              </p:nvGrpSpPr>
              <p:grpSpPr>
                <a:xfrm>
                  <a:off x="2493819" y="2179782"/>
                  <a:ext cx="1163778" cy="461818"/>
                  <a:chOff x="2493819" y="2179782"/>
                  <a:chExt cx="1163778" cy="461818"/>
                </a:xfrm>
              </p:grpSpPr>
              <p:sp>
                <p:nvSpPr>
                  <p:cNvPr id="35" name="矩形 34"/>
                  <p:cNvSpPr/>
                  <p:nvPr/>
                </p:nvSpPr>
                <p:spPr>
                  <a:xfrm>
                    <a:off x="2493819" y="2179782"/>
                    <a:ext cx="387926" cy="461818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>
                  <a:xfrm>
                    <a:off x="2881745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>
                  <a:xfrm>
                    <a:off x="3269671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34" name="矩形 33"/>
                <p:cNvSpPr/>
                <p:nvPr/>
              </p:nvSpPr>
              <p:spPr>
                <a:xfrm>
                  <a:off x="3657597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</p:grpSp>
        <p:grpSp>
          <p:nvGrpSpPr>
            <p:cNvPr id="23" name="群組 22"/>
            <p:cNvGrpSpPr/>
            <p:nvPr/>
          </p:nvGrpSpPr>
          <p:grpSpPr>
            <a:xfrm rot="5400000" flipH="1">
              <a:off x="2793230" y="5253850"/>
              <a:ext cx="1216042" cy="733039"/>
              <a:chOff x="903372" y="3700415"/>
              <a:chExt cx="1216042" cy="733039"/>
            </a:xfrm>
          </p:grpSpPr>
          <p:cxnSp>
            <p:nvCxnSpPr>
              <p:cNvPr id="24" name="直線單箭頭接點 23"/>
              <p:cNvCxnSpPr/>
              <p:nvPr/>
            </p:nvCxnSpPr>
            <p:spPr>
              <a:xfrm flipH="1">
                <a:off x="1055367" y="4111833"/>
                <a:ext cx="10" cy="3216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群組 24"/>
              <p:cNvGrpSpPr/>
              <p:nvPr/>
            </p:nvGrpSpPr>
            <p:grpSpPr>
              <a:xfrm>
                <a:off x="903372" y="3700415"/>
                <a:ext cx="1216042" cy="361918"/>
                <a:chOff x="2493819" y="2179782"/>
                <a:chExt cx="1551704" cy="461818"/>
              </a:xfrm>
            </p:grpSpPr>
            <p:grpSp>
              <p:nvGrpSpPr>
                <p:cNvPr id="26" name="群組 25"/>
                <p:cNvGrpSpPr/>
                <p:nvPr/>
              </p:nvGrpSpPr>
              <p:grpSpPr>
                <a:xfrm>
                  <a:off x="2493819" y="2179782"/>
                  <a:ext cx="1163778" cy="461818"/>
                  <a:chOff x="2493819" y="2179782"/>
                  <a:chExt cx="1163778" cy="461818"/>
                </a:xfrm>
              </p:grpSpPr>
              <p:sp>
                <p:nvSpPr>
                  <p:cNvPr id="28" name="矩形 27"/>
                  <p:cNvSpPr/>
                  <p:nvPr/>
                </p:nvSpPr>
                <p:spPr>
                  <a:xfrm>
                    <a:off x="2493819" y="2179782"/>
                    <a:ext cx="387926" cy="461818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2881745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>
                  <a:xfrm>
                    <a:off x="3269671" y="2179782"/>
                    <a:ext cx="387926" cy="461818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27" name="矩形 26"/>
                <p:cNvSpPr/>
                <p:nvPr/>
              </p:nvSpPr>
              <p:spPr>
                <a:xfrm>
                  <a:off x="3657597" y="2179782"/>
                  <a:ext cx="387926" cy="46181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00B050"/>
                    </a:solidFill>
                  </a:endParaRPr>
                </a:p>
              </p:txBody>
            </p:sp>
          </p:grpSp>
        </p:grpSp>
      </p:grpSp>
      <p:grpSp>
        <p:nvGrpSpPr>
          <p:cNvPr id="59" name="群組 58"/>
          <p:cNvGrpSpPr/>
          <p:nvPr/>
        </p:nvGrpSpPr>
        <p:grpSpPr>
          <a:xfrm>
            <a:off x="1795427" y="4607056"/>
            <a:ext cx="2525802" cy="1744806"/>
            <a:chOff x="4862146" y="131857"/>
            <a:chExt cx="2525802" cy="1827939"/>
          </a:xfrm>
        </p:grpSpPr>
        <p:sp>
          <p:nvSpPr>
            <p:cNvPr id="60" name="圓角矩形 59"/>
            <p:cNvSpPr/>
            <p:nvPr/>
          </p:nvSpPr>
          <p:spPr>
            <a:xfrm>
              <a:off x="4862146" y="131857"/>
              <a:ext cx="2437877" cy="182793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088832" y="137604"/>
              <a:ext cx="2299116" cy="609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機器學習模型</a:t>
              </a:r>
              <a:endPara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62" name="Picture 4" descr="Retro Snake Game Icon&quot; Greeting Card for Sale by AaronIsBack | Redbub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100000" l="17600" r="82000">
                        <a14:foregroundMark x1="52933" y1="21100" x2="51600" y2="29200"/>
                        <a14:foregroundMark x1="22533" y1="65800" x2="22533" y2="65800"/>
                        <a14:foregroundMark x1="37600" y1="74700" x2="37600" y2="74700"/>
                        <a14:foregroundMark x1="62800" y1="76000" x2="62800" y2="76000"/>
                        <a14:foregroundMark x1="72000" y1="75300" x2="72000" y2="75300"/>
                        <a14:foregroundMark x1="79467" y1="87100" x2="79467" y2="87100"/>
                        <a14:foregroundMark x1="58267" y1="95000" x2="58267" y2="95000"/>
                        <a14:foregroundMark x1="40800" y1="96700" x2="40800" y2="96700"/>
                        <a14:foregroundMark x1="80400" y1="55600" x2="80400" y2="55600"/>
                        <a14:foregroundMark x1="45333" y1="53300" x2="45333" y2="53300"/>
                        <a14:foregroundMark x1="68133" y1="35000" x2="68133" y2="35000"/>
                        <a14:backgroundMark x1="26667" y1="10500" x2="32400" y2="2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2229492" y="4830762"/>
            <a:ext cx="1241541" cy="1655388"/>
          </a:xfrm>
          <a:prstGeom prst="rect">
            <a:avLst/>
          </a:prstGeom>
          <a:noFill/>
          <a:effectLst>
            <a:glow rad="127000">
              <a:srgbClr val="C0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矩形 72"/>
          <p:cNvSpPr/>
          <p:nvPr/>
        </p:nvSpPr>
        <p:spPr>
          <a:xfrm>
            <a:off x="926896" y="3588886"/>
            <a:ext cx="1656267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特徵輸入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827912" y="4407916"/>
            <a:ext cx="1689305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類別輸出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7" name="＞形箭號 76"/>
          <p:cNvSpPr/>
          <p:nvPr/>
        </p:nvSpPr>
        <p:spPr>
          <a:xfrm>
            <a:off x="2611804" y="3562095"/>
            <a:ext cx="677268" cy="933661"/>
          </a:xfrm>
          <a:prstGeom prst="downArrow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＞形箭號 76"/>
          <p:cNvSpPr/>
          <p:nvPr/>
        </p:nvSpPr>
        <p:spPr>
          <a:xfrm rot="16200000">
            <a:off x="5247115" y="5012628"/>
            <a:ext cx="677268" cy="933661"/>
          </a:xfrm>
          <a:prstGeom prst="down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2354" y="731766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422" y="43936"/>
            <a:ext cx="4031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學習架構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關係圖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0919" y="939582"/>
            <a:ext cx="8543470" cy="581378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深度</a:t>
            </a:r>
            <a:r>
              <a:rPr lang="en-US" altLang="zh-TW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en-US" sz="2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(Deep Q-Learning)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找出取得高分且不結束的移動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路徑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539069" y="2406084"/>
            <a:ext cx="11384544" cy="3075046"/>
            <a:chOff x="539069" y="2406084"/>
            <a:chExt cx="11384544" cy="3075046"/>
          </a:xfrm>
        </p:grpSpPr>
        <p:sp>
          <p:nvSpPr>
            <p:cNvPr id="3" name="圓角矩形 2"/>
            <p:cNvSpPr/>
            <p:nvPr/>
          </p:nvSpPr>
          <p:spPr>
            <a:xfrm>
              <a:off x="539069" y="2720802"/>
              <a:ext cx="1521070" cy="10498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貪食蛇</a:t>
              </a:r>
              <a:r>
                <a:rPr lang="en-US" altLang="zh-TW" sz="2400" dirty="0" smtClean="0"/>
                <a:t>(Agent)</a:t>
              </a:r>
              <a:endParaRPr lang="zh-TW" altLang="en-US" sz="2400" dirty="0"/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2977770" y="2444858"/>
              <a:ext cx="3656978" cy="167933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TW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Q-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學習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(Q-Learning):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依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據</a:t>
              </a: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狀態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(S)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採取動作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找出所有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獎勵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函數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7552379" y="2406084"/>
              <a:ext cx="4371234" cy="1679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深度神經網絡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(Deep Neural Network):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為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特定狀態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(S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優化動作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試圖最大化預期獎勵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2077723" y="3254530"/>
              <a:ext cx="9176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18009" y="3336353"/>
              <a:ext cx="9955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bg1"/>
                  </a:solidFill>
                </a:rPr>
                <a:t>State(S)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6660127" y="3254530"/>
              <a:ext cx="9176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550966" y="3377528"/>
              <a:ext cx="11359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bg1"/>
                  </a:solidFill>
                </a:rPr>
                <a:t>State(S)</a:t>
              </a:r>
            </a:p>
            <a:p>
              <a:pPr algn="ctr"/>
              <a:r>
                <a:rPr lang="en-US" altLang="zh-TW" sz="2000" dirty="0" smtClean="0">
                  <a:solidFill>
                    <a:schemeClr val="bg1"/>
                  </a:solidFill>
                </a:rPr>
                <a:t>Active(A)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33" idx="2"/>
            </p:cNvCxnSpPr>
            <p:nvPr/>
          </p:nvCxnSpPr>
          <p:spPr>
            <a:xfrm rot="5400000" flipH="1">
              <a:off x="5361441" y="-291141"/>
              <a:ext cx="314718" cy="8438392"/>
            </a:xfrm>
            <a:prstGeom prst="bentConnector4">
              <a:avLst>
                <a:gd name="adj1" fmla="val -340832"/>
                <a:gd name="adj2" fmla="val 100043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4345464" y="4773244"/>
              <a:ext cx="15406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smtClean="0">
                  <a:solidFill>
                    <a:schemeClr val="bg1"/>
                  </a:solidFill>
                </a:rPr>
                <a:t>Next State(S)</a:t>
              </a:r>
            </a:p>
            <a:p>
              <a:pPr algn="ctr"/>
              <a:r>
                <a:rPr lang="en-US" altLang="zh-TW" sz="2000" dirty="0" smtClean="0">
                  <a:solidFill>
                    <a:schemeClr val="bg1"/>
                  </a:solidFill>
                </a:rPr>
                <a:t>Active(A)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2354" y="722974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422" y="43936"/>
            <a:ext cx="68531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學習架構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-Q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貝葉斯理論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https://miro.medium.com/max/613/1*-07-CCGmdKd3cHKgOPkbv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16" y="4320513"/>
            <a:ext cx="5459007" cy="208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/>
          <p:cNvGrpSpPr/>
          <p:nvPr/>
        </p:nvGrpSpPr>
        <p:grpSpPr>
          <a:xfrm>
            <a:off x="442354" y="879234"/>
            <a:ext cx="7242123" cy="1936724"/>
            <a:chOff x="539069" y="2406084"/>
            <a:chExt cx="11384544" cy="3044510"/>
          </a:xfrm>
        </p:grpSpPr>
        <p:sp>
          <p:nvSpPr>
            <p:cNvPr id="13" name="圓角矩形 12"/>
            <p:cNvSpPr/>
            <p:nvPr/>
          </p:nvSpPr>
          <p:spPr>
            <a:xfrm>
              <a:off x="539069" y="2720802"/>
              <a:ext cx="1521070" cy="10498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貪食蛇</a:t>
              </a:r>
              <a:r>
                <a:rPr lang="en-US" altLang="zh-TW" sz="1200" dirty="0" smtClean="0"/>
                <a:t>(Agent)</a:t>
              </a:r>
              <a:endParaRPr lang="zh-TW" altLang="en-US" sz="1200" dirty="0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2977770" y="2444858"/>
              <a:ext cx="3656978" cy="1679330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Q-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學習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(Q-Learning):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依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據</a:t>
              </a: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狀態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(S)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採取動作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找出所有獎勵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函數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7552379" y="2406084"/>
              <a:ext cx="4371234" cy="16793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深度神經網絡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(Deep Neural Network):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為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特定狀態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(S</a:t>
              </a:r>
              <a:r>
                <a:rPr lang="en-US" altLang="zh-TW" sz="10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優化動作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試圖最大化預期獎勵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2077723" y="3254530"/>
              <a:ext cx="9176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020360" y="3336353"/>
              <a:ext cx="990827" cy="411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State(S)</a:t>
              </a:r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直線單箭頭接點 18"/>
            <p:cNvCxnSpPr/>
            <p:nvPr/>
          </p:nvCxnSpPr>
          <p:spPr>
            <a:xfrm>
              <a:off x="6660127" y="3254530"/>
              <a:ext cx="9176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6563049" y="3377528"/>
              <a:ext cx="1111782" cy="677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State(S)</a:t>
              </a:r>
            </a:p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Active(A)</a:t>
              </a:r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肘形接點 20"/>
            <p:cNvCxnSpPr>
              <a:stCxn id="15" idx="2"/>
            </p:cNvCxnSpPr>
            <p:nvPr/>
          </p:nvCxnSpPr>
          <p:spPr>
            <a:xfrm rot="5400000" flipH="1">
              <a:off x="5361441" y="-291141"/>
              <a:ext cx="314718" cy="8438392"/>
            </a:xfrm>
            <a:prstGeom prst="bentConnector4">
              <a:avLst>
                <a:gd name="adj1" fmla="val -340832"/>
                <a:gd name="adj2" fmla="val 100043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4383487" y="4773244"/>
              <a:ext cx="1464568" cy="677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Next State(S)</a:t>
              </a:r>
            </a:p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Active(A)</a:t>
              </a:r>
              <a:endParaRPr lang="zh-TW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49158" y="2924928"/>
            <a:ext cx="5409204" cy="1572362"/>
            <a:chOff x="646212" y="2670909"/>
            <a:chExt cx="5206922" cy="1513562"/>
          </a:xfrm>
        </p:grpSpPr>
        <p:pic>
          <p:nvPicPr>
            <p:cNvPr id="2" name="Picture 2" descr="https://miro.medium.com/max/700/1*FHsbUXsJFg8xt5U2c-6y1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12" y="3128210"/>
              <a:ext cx="5206922" cy="10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646212" y="2670909"/>
              <a:ext cx="1877438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貝爾曼方程</a:t>
              </a:r>
              <a:r>
                <a:rPr lang="en-US" altLang="zh-TW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endPara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7501801" y="3428257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表建立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7500516" y="2210037"/>
            <a:ext cx="3203606" cy="833035"/>
          </a:xfrm>
          <a:prstGeom prst="roundRect">
            <a:avLst/>
          </a:prstGeom>
          <a:solidFill>
            <a:srgbClr val="F5AF8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貝葉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斯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(Bayes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預測模型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＞形箭號 76"/>
          <p:cNvSpPr/>
          <p:nvPr/>
        </p:nvSpPr>
        <p:spPr>
          <a:xfrm>
            <a:off x="8763685" y="3200787"/>
            <a:ext cx="677268" cy="933661"/>
          </a:xfrm>
          <a:prstGeom prst="downArrow">
            <a:avLst/>
          </a:prstGeom>
          <a:solidFill>
            <a:srgbClr val="F5A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1276" y="4741524"/>
            <a:ext cx="5644968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新狀態</a:t>
            </a:r>
            <a:r>
              <a:rPr lang="en-US" altLang="zh-TW" sz="24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=</a:t>
            </a:r>
            <a:r>
              <a:rPr lang="zh-TW" altLang="en-US" sz="2400" dirty="0" smtClean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舊狀態 </a:t>
            </a:r>
            <a:r>
              <a:rPr lang="en-US" altLang="zh-TW" sz="24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學習率</a:t>
            </a:r>
            <a:r>
              <a:rPr lang="zh-TW" altLang="en-US" sz="2400" dirty="0" smtClean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x</a:t>
            </a:r>
            <a:r>
              <a:rPr lang="zh-TW" altLang="en-US" sz="24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獎勵 </a:t>
            </a:r>
            <a:r>
              <a:rPr lang="en-US" altLang="zh-TW" sz="24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折扣</a:t>
            </a:r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49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2354" y="731766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422" y="43936"/>
            <a:ext cx="55707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學習架構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深度神經網絡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442354" y="879234"/>
            <a:ext cx="7242123" cy="1936724"/>
            <a:chOff x="539069" y="2406084"/>
            <a:chExt cx="11384544" cy="3044510"/>
          </a:xfrm>
        </p:grpSpPr>
        <p:sp>
          <p:nvSpPr>
            <p:cNvPr id="10" name="圓角矩形 9"/>
            <p:cNvSpPr/>
            <p:nvPr/>
          </p:nvSpPr>
          <p:spPr>
            <a:xfrm>
              <a:off x="539069" y="2720802"/>
              <a:ext cx="1521070" cy="10498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貪食蛇</a:t>
              </a:r>
              <a:r>
                <a:rPr lang="en-US" altLang="zh-TW" sz="1200" dirty="0" smtClean="0"/>
                <a:t>(Agent)</a:t>
              </a:r>
              <a:endParaRPr lang="zh-TW" altLang="en-US" sz="12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977770" y="2444858"/>
              <a:ext cx="3656978" cy="16793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Q-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學習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(Q-Learning):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依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據</a:t>
              </a: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狀態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(S)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採取動作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找出所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有</a:t>
              </a: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獎勵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函數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552379" y="2406084"/>
              <a:ext cx="4371234" cy="1679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深度神經網絡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(Deep Neural Network):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為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特定狀態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(S</a:t>
              </a:r>
              <a:r>
                <a:rPr lang="en-US" altLang="zh-TW" sz="10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優化動作</a:t>
              </a:r>
              <a:r>
                <a:rPr lang="en-US" altLang="zh-TW" sz="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(A)</a:t>
              </a:r>
              <a:endParaRPr lang="en-US" altLang="zh-TW" sz="1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試圖最大化預期獎勵</a:t>
              </a:r>
              <a:r>
                <a:rPr lang="en-US" altLang="zh-TW" sz="10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(Q)</a:t>
              </a:r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077723" y="3254530"/>
              <a:ext cx="9176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020360" y="3336353"/>
              <a:ext cx="990827" cy="411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State(S)</a:t>
              </a:r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6660127" y="3254530"/>
              <a:ext cx="91763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563049" y="3377528"/>
              <a:ext cx="1111782" cy="677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State(S)</a:t>
              </a:r>
            </a:p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Active(A)</a:t>
              </a:r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肘形接點 17"/>
            <p:cNvCxnSpPr>
              <a:stCxn id="13" idx="2"/>
            </p:cNvCxnSpPr>
            <p:nvPr/>
          </p:nvCxnSpPr>
          <p:spPr>
            <a:xfrm rot="5400000" flipH="1">
              <a:off x="5361441" y="-291141"/>
              <a:ext cx="314718" cy="8438392"/>
            </a:xfrm>
            <a:prstGeom prst="bentConnector4">
              <a:avLst>
                <a:gd name="adj1" fmla="val -340832"/>
                <a:gd name="adj2" fmla="val 100043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383487" y="4773244"/>
              <a:ext cx="1464568" cy="677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Next State(S)</a:t>
              </a:r>
            </a:p>
            <a:p>
              <a:pPr algn="ctr"/>
              <a:r>
                <a:rPr lang="en-US" altLang="zh-TW" sz="1100" dirty="0" smtClean="0">
                  <a:solidFill>
                    <a:schemeClr val="bg1"/>
                  </a:solidFill>
                </a:rPr>
                <a:t>Active(A)</a:t>
              </a:r>
              <a:endParaRPr lang="zh-TW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2" descr="https://miro.medium.com/max/613/1*-07-CCGmdKd3cHKgOPkbv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6" y="3112760"/>
            <a:ext cx="5459007" cy="208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970920" y="520781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Q-Learning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將所有類別參數化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＞形箭號 76"/>
          <p:cNvSpPr/>
          <p:nvPr/>
        </p:nvSpPr>
        <p:spPr>
          <a:xfrm rot="16200000">
            <a:off x="6663378" y="3670275"/>
            <a:ext cx="677268" cy="933661"/>
          </a:xfrm>
          <a:prstGeom prst="downArrow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8237757" y="3441226"/>
            <a:ext cx="3223180" cy="1391757"/>
          </a:xfrm>
          <a:prstGeom prst="roundRect">
            <a:avLst/>
          </a:prstGeom>
          <a:solidFill>
            <a:srgbClr val="FFD966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把最大獎勵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(Q)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的類別回授給貪食蛇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(Agent)</a:t>
            </a:r>
          </a:p>
        </p:txBody>
      </p:sp>
      <p:sp>
        <p:nvSpPr>
          <p:cNvPr id="24" name="矩形 23"/>
          <p:cNvSpPr/>
          <p:nvPr/>
        </p:nvSpPr>
        <p:spPr>
          <a:xfrm>
            <a:off x="6294126" y="451174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改變狀態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01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28066" y="711962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63787" y="85576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貝葉斯模型</a:t>
            </a:r>
            <a:endParaRPr lang="zh-TW" altLang="en-US" sz="2400" i="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7631842" y="1394383"/>
            <a:ext cx="1511281" cy="6478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確定特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徵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9508002" y="1394383"/>
            <a:ext cx="1507359" cy="6478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訓練樣本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7815281" y="2276049"/>
            <a:ext cx="3022944" cy="647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計算每個類別的機率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7815281" y="2915461"/>
            <a:ext cx="3022944" cy="647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計算特徵的條件機率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7148145" y="4023555"/>
            <a:ext cx="4510454" cy="1776246"/>
          </a:xfrm>
          <a:prstGeom prst="roundRect">
            <a:avLst/>
          </a:prstGeom>
          <a:solidFill>
            <a:srgbClr val="F5AE88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359232" y="751822"/>
            <a:ext cx="3529746" cy="2712023"/>
            <a:chOff x="-86457" y="709174"/>
            <a:chExt cx="5459007" cy="4194339"/>
          </a:xfrm>
        </p:grpSpPr>
        <p:pic>
          <p:nvPicPr>
            <p:cNvPr id="36" name="Picture 2" descr="https://miro.medium.com/max/613/1*-07-CCGmdKd3cHKgOPkbvQ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457" y="2819650"/>
              <a:ext cx="5459007" cy="208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矩形 36"/>
            <p:cNvSpPr/>
            <p:nvPr/>
          </p:nvSpPr>
          <p:spPr>
            <a:xfrm>
              <a:off x="914030" y="1950097"/>
              <a:ext cx="1257430" cy="475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表建立</a:t>
              </a:r>
              <a:endParaRPr lang="zh-TW" altLang="en-US" sz="1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1041243" y="709174"/>
              <a:ext cx="3203606" cy="833035"/>
            </a:xfrm>
            <a:prstGeom prst="roundRect">
              <a:avLst/>
            </a:prstGeom>
            <a:solidFill>
              <a:srgbClr val="F5AF8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貝葉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斯</a:t>
              </a:r>
              <a:r>
                <a:rPr lang="en-US" altLang="zh-TW" sz="105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(Bayes</a:t>
              </a:r>
              <a:r>
                <a:rPr lang="en-US" altLang="zh-TW" sz="105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預測模型</a:t>
              </a:r>
              <a:endPara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9" name="＞形箭號 76"/>
            <p:cNvSpPr/>
            <p:nvPr/>
          </p:nvSpPr>
          <p:spPr>
            <a:xfrm>
              <a:off x="2276188" y="1721735"/>
              <a:ext cx="677268" cy="933661"/>
            </a:xfrm>
            <a:prstGeom prst="downArrow">
              <a:avLst/>
            </a:prstGeom>
            <a:solidFill>
              <a:srgbClr val="F5AF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接點 3"/>
          <p:cNvCxnSpPr>
            <a:stCxn id="27" idx="3"/>
            <a:endCxn id="29" idx="1"/>
          </p:cNvCxnSpPr>
          <p:nvPr/>
        </p:nvCxnSpPr>
        <p:spPr>
          <a:xfrm>
            <a:off x="9143123" y="1718322"/>
            <a:ext cx="36487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9349890" y="1714416"/>
            <a:ext cx="0" cy="55772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9349890" y="3563340"/>
            <a:ext cx="0" cy="4602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713829" y="3869551"/>
                <a:ext cx="5401969" cy="1956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整合條件機率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貝</a:t>
                </a:r>
                <a:r>
                  <a:rPr lang="zh-TW" altLang="en-US" sz="2400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葉斯</a:t>
                </a:r>
                <a:r>
                  <a:rPr lang="zh-TW" altLang="en-US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公式</a:t>
                </a:r>
                <a:r>
                  <a:rPr lang="en-US" altLang="zh-TW" sz="2400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):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𝐴</m:t>
                          </m:r>
                        </m:e>
                      </m:d>
                      <m:r>
                        <a:rPr lang="en-US" altLang="zh-TW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𝑃</m:t>
                          </m:r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𝐴</m:t>
                          </m:r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𝑃</m:t>
                              </m:r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𝐴</m:t>
                              </m:r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829" y="3869551"/>
                <a:ext cx="5401969" cy="1956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29762" y="3800545"/>
            <a:ext cx="5668157" cy="101566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目前位置移動某方向，可以繼續遊戲的機率</a:t>
            </a:r>
            <a:endParaRPr lang="en-US" altLang="zh-TW" sz="20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=[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不會撞牆</a:t>
            </a:r>
            <a:r>
              <a:rPr lang="en-US" altLang="zh-TW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]</a:t>
            </a:r>
            <a:r>
              <a:rPr lang="zh-TW" altLang="en-US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x</a:t>
            </a:r>
            <a:r>
              <a:rPr lang="zh-TW" altLang="en-US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不接觸身體</a:t>
            </a:r>
            <a:r>
              <a:rPr lang="en-US" altLang="zh-TW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] x [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可以吃到食物</a:t>
            </a:r>
            <a:r>
              <a:rPr lang="en-US" altLang="zh-TW" sz="20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29762" y="5058955"/>
                <a:ext cx="4607169" cy="923330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[</a:t>
                </a:r>
                <a:r>
                  <a:rPr lang="zh-TW" altLang="en-US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繼續遊戲</a:t>
                </a: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:</m:t>
                    </m:r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A</m:t>
                        </m:r>
                      </m:e>
                    </m:d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        [</a:t>
                </a:r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不會撞牆</a:t>
                </a: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]: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[</a:t>
                </a:r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不接觸身體</a:t>
                </a: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]: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𝑃</m:t>
                    </m:r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𝐵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[</a:t>
                </a:r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可以吃到食物</a:t>
                </a:r>
                <a:r>
                  <a:rPr lang="en-US" altLang="zh-TW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]</a:t>
                </a:r>
                <a:r>
                  <a:rPr lang="en-US" altLang="zh-TW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𝑃</m:t>
                    </m:r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𝐵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endPara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2" y="5058955"/>
                <a:ext cx="4607169" cy="923330"/>
              </a:xfrm>
              <a:prstGeom prst="rect">
                <a:avLst/>
              </a:prstGeom>
              <a:blipFill>
                <a:blip r:embed="rId5"/>
                <a:stretch>
                  <a:fillRect l="-788" b="-3185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/>
          <p:cNvCxnSpPr>
            <a:stCxn id="51" idx="3"/>
          </p:cNvCxnSpPr>
          <p:nvPr/>
        </p:nvCxnSpPr>
        <p:spPr>
          <a:xfrm flipV="1">
            <a:off x="5336931" y="5345723"/>
            <a:ext cx="2039815" cy="17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422" y="43936"/>
            <a:ext cx="60837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核心函式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40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Loss </a:t>
            </a:r>
            <a:r>
              <a:rPr lang="en-US" altLang="zh-TW" sz="4000" dirty="0" smtClean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77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28066" y="711962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04" y="2581115"/>
            <a:ext cx="6906589" cy="38295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79" y="1245097"/>
            <a:ext cx="5148308" cy="116252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78422" y="43936"/>
            <a:ext cx="60837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核心函式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4000" dirty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Loss </a:t>
            </a:r>
            <a:r>
              <a:rPr lang="en-US" altLang="zh-TW" sz="4000" dirty="0" smtClean="0">
                <a:ln w="0"/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931" y="159552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真實目標和預測目標的差異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17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28066" y="711962"/>
            <a:ext cx="1154644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422" y="43936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學習結果圖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6608" y="716631"/>
            <a:ext cx="10105573" cy="5872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9" y="966222"/>
            <a:ext cx="10105572" cy="55783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16607" y="781287"/>
            <a:ext cx="5052785" cy="5763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7914" y="2007379"/>
            <a:ext cx="5109091" cy="1135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可看出貪食蛇在深度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學習後，以不</a:t>
            </a:r>
            <a:endParaRPr lang="en-US" altLang="zh-TW" sz="2400" dirty="0" smtClean="0">
              <a:ln w="0"/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接觸四周牆壁，去吃食物的路徑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移動</a:t>
            </a:r>
            <a:endParaRPr lang="en-US" altLang="zh-TW" sz="2400" dirty="0" smtClean="0">
              <a:ln w="0"/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6169392" y="1010914"/>
            <a:ext cx="5052789" cy="5533680"/>
            <a:chOff x="6169392" y="1010914"/>
            <a:chExt cx="5052789" cy="5533680"/>
          </a:xfrm>
        </p:grpSpPr>
        <p:grpSp>
          <p:nvGrpSpPr>
            <p:cNvPr id="61" name="群組 60"/>
            <p:cNvGrpSpPr/>
            <p:nvPr/>
          </p:nvGrpSpPr>
          <p:grpSpPr>
            <a:xfrm>
              <a:off x="6169392" y="1010914"/>
              <a:ext cx="5052789" cy="5533680"/>
              <a:chOff x="6068913" y="1010914"/>
              <a:chExt cx="5052789" cy="5533680"/>
            </a:xfrm>
          </p:grpSpPr>
          <p:grpSp>
            <p:nvGrpSpPr>
              <p:cNvPr id="60" name="群組 59"/>
              <p:cNvGrpSpPr/>
              <p:nvPr/>
            </p:nvGrpSpPr>
            <p:grpSpPr>
              <a:xfrm>
                <a:off x="6068913" y="1010914"/>
                <a:ext cx="5052789" cy="5533680"/>
                <a:chOff x="6068913" y="1010914"/>
                <a:chExt cx="5052789" cy="5533680"/>
              </a:xfrm>
            </p:grpSpPr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68913" y="1010914"/>
                  <a:ext cx="5052789" cy="5533680"/>
                </a:xfrm>
                <a:prstGeom prst="rect">
                  <a:avLst/>
                </a:prstGeom>
              </p:spPr>
            </p:pic>
            <p:sp>
              <p:nvSpPr>
                <p:cNvPr id="56" name="矩形 55"/>
                <p:cNvSpPr/>
                <p:nvPr/>
              </p:nvSpPr>
              <p:spPr>
                <a:xfrm rot="16200000">
                  <a:off x="5122892" y="4207986"/>
                  <a:ext cx="2340000" cy="18657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57" name="圖片 5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99605" y="2910266"/>
                  <a:ext cx="186574" cy="221006"/>
                </a:xfrm>
                <a:prstGeom prst="rect">
                  <a:avLst/>
                </a:prstGeom>
              </p:spPr>
            </p:pic>
          </p:grpSp>
          <p:pic>
            <p:nvPicPr>
              <p:cNvPr id="59" name="圖片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4270" y="3126997"/>
                <a:ext cx="1505160" cy="1457528"/>
              </a:xfrm>
              <a:prstGeom prst="rect">
                <a:avLst/>
              </a:prstGeom>
            </p:spPr>
          </p:pic>
        </p:grpSp>
        <p:sp>
          <p:nvSpPr>
            <p:cNvPr id="50" name="矩形 49"/>
            <p:cNvSpPr/>
            <p:nvPr/>
          </p:nvSpPr>
          <p:spPr>
            <a:xfrm>
              <a:off x="6290559" y="5469635"/>
              <a:ext cx="4779062" cy="18657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667914" y="3675822"/>
            <a:ext cx="55707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機器模型在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150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次挑戰中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不到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dirty="0">
              <a:ln w="0"/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就已找到策略得到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45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分的分數。</a:t>
            </a:r>
            <a:endParaRPr lang="en-US" altLang="zh-TW" sz="2400" dirty="0" smtClean="0">
              <a:ln w="0"/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地圖為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20x20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，貪食蛇變成了</a:t>
            </a:r>
            <a:r>
              <a:rPr lang="en-US" altLang="zh-TW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46</a:t>
            </a:r>
            <a:r>
              <a:rPr lang="zh-TW" altLang="en-US" sz="2400" dirty="0" smtClean="0">
                <a:ln w="0"/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格，如圖</a:t>
            </a:r>
            <a:endParaRPr lang="en-US" altLang="zh-TW" sz="2400" dirty="0" smtClean="0">
              <a:ln w="0"/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617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615</TotalTime>
  <Words>758</Words>
  <Application>Microsoft Office PowerPoint</Application>
  <PresentationFormat>寬螢幕</PresentationFormat>
  <Paragraphs>105</Paragraphs>
  <Slides>10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天體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正翰</dc:creator>
  <cp:lastModifiedBy>正翰</cp:lastModifiedBy>
  <cp:revision>74</cp:revision>
  <dcterms:created xsi:type="dcterms:W3CDTF">2022-10-18T08:24:58Z</dcterms:created>
  <dcterms:modified xsi:type="dcterms:W3CDTF">2022-10-21T10:53:59Z</dcterms:modified>
</cp:coreProperties>
</file>